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theme/theme10.xml" ContentType="application/vnd.openxmlformats-officedocument.them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Lst>
  <p:notesMasterIdLst>
    <p:notesMasterId r:id="rId20"/>
  </p:notesMasterIdLst>
  <p:sldIdLst>
    <p:sldId id="292" r:id="rId10"/>
    <p:sldId id="305" r:id="rId11"/>
    <p:sldId id="306" r:id="rId12"/>
    <p:sldId id="311" r:id="rId13"/>
    <p:sldId id="309" r:id="rId14"/>
    <p:sldId id="310" r:id="rId15"/>
    <p:sldId id="308" r:id="rId16"/>
    <p:sldId id="307" r:id="rId17"/>
    <p:sldId id="296" r:id="rId18"/>
    <p:sldId id="293" r:id="rId19"/>
  </p:sldIdLst>
  <p:sldSz cx="9144000" cy="6858000" type="screen4x3"/>
  <p:notesSz cx="7315200" cy="96012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p:cViewPr varScale="1">
        <p:scale>
          <a:sx n="107" d="100"/>
          <a:sy n="107" d="100"/>
        </p:scale>
        <p:origin x="176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notesMaster" Target="notesMasters/notes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7/6/16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323955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2.xml"/><Relationship Id="rId13" Type="http://schemas.openxmlformats.org/officeDocument/2006/relationships/oleObject" Target="../embeddings/oleObject1.bin"/><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theme" Target="../theme/theme2.xml"/><Relationship Id="rId10"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vmlDrawing" Target="../drawings/vmlDrawing2.vml"/><Relationship Id="rId12" Type="http://schemas.openxmlformats.org/officeDocument/2006/relationships/tags" Target="../tags/tag3.xml"/><Relationship Id="rId13" Type="http://schemas.openxmlformats.org/officeDocument/2006/relationships/oleObject" Target="../embeddings/oleObject2.bin"/><Relationship Id="rId14" Type="http://schemas.openxmlformats.org/officeDocument/2006/relationships/image" Target="../media/image1.e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emf"/><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4.xml"/><Relationship Id="rId9" Type="http://schemas.openxmlformats.org/officeDocument/2006/relationships/vmlDrawing" Target="../drawings/vmlDrawing3.vml"/><Relationship Id="rId10" Type="http://schemas.openxmlformats.org/officeDocument/2006/relationships/tags" Target="../tags/tag4.xml"/></Relationships>
</file>

<file path=ppt/slideMasters/_rels/slideMaster5.xml.rels><?xml version="1.0" encoding="UTF-8" standalone="yes"?>
<Relationships xmlns="http://schemas.openxmlformats.org/package/2006/relationships"><Relationship Id="rId11" Type="http://schemas.openxmlformats.org/officeDocument/2006/relationships/tags" Target="../tags/tag5.xml"/><Relationship Id="rId12" Type="http://schemas.openxmlformats.org/officeDocument/2006/relationships/oleObject" Target="../embeddings/oleObject4.bin"/><Relationship Id="rId13" Type="http://schemas.openxmlformats.org/officeDocument/2006/relationships/image" Target="../media/image1.emf"/><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5.xml"/><Relationship Id="rId10"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6.xml"/><Relationship Id="rId7" Type="http://schemas.openxmlformats.org/officeDocument/2006/relationships/vmlDrawing" Target="../drawings/vmlDrawing5.vml"/><Relationship Id="rId8" Type="http://schemas.openxmlformats.org/officeDocument/2006/relationships/tags" Target="../tags/tag6.xml"/><Relationship Id="rId9" Type="http://schemas.openxmlformats.org/officeDocument/2006/relationships/oleObject" Target="../embeddings/oleObject5.bin"/><Relationship Id="rId10" Type="http://schemas.openxmlformats.org/officeDocument/2006/relationships/image" Target="../media/image18.emf"/><Relationship Id="rId1" Type="http://schemas.openxmlformats.org/officeDocument/2006/relationships/slideLayout" Target="../slideLayouts/slideLayout42.xml"/><Relationship Id="rId2"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11" Type="http://schemas.openxmlformats.org/officeDocument/2006/relationships/tags" Target="../tags/tag7.xml"/><Relationship Id="rId12" Type="http://schemas.openxmlformats.org/officeDocument/2006/relationships/oleObject" Target="../embeddings/oleObject6.bin"/><Relationship Id="rId13" Type="http://schemas.openxmlformats.org/officeDocument/2006/relationships/image" Target="../media/image1.emf"/><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7.xml"/><Relationship Id="rId10" Type="http://schemas.openxmlformats.org/officeDocument/2006/relationships/vmlDrawing" Target="../drawings/vmlDrawing6.vml"/></Relationships>
</file>

<file path=ppt/slideMasters/_rels/slideMaster8.xml.rels><?xml version="1.0" encoding="UTF-8" standalone="yes"?>
<Relationships xmlns="http://schemas.openxmlformats.org/package/2006/relationships"><Relationship Id="rId11" Type="http://schemas.openxmlformats.org/officeDocument/2006/relationships/tags" Target="../tags/tag8.xml"/><Relationship Id="rId12" Type="http://schemas.openxmlformats.org/officeDocument/2006/relationships/oleObject" Target="../embeddings/oleObject7.bin"/><Relationship Id="rId13" Type="http://schemas.openxmlformats.org/officeDocument/2006/relationships/image" Target="../media/image1.emf"/><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theme" Target="../theme/theme8.xml"/><Relationship Id="rId10" Type="http://schemas.openxmlformats.org/officeDocument/2006/relationships/vmlDrawing" Target="../drawings/vmlDrawing7.vml"/></Relationships>
</file>

<file path=ppt/slideMasters/_rels/slideMaster9.xml.rels><?xml version="1.0" encoding="UTF-8" standalone="yes"?>
<Relationships xmlns="http://schemas.openxmlformats.org/package/2006/relationships"><Relationship Id="rId11" Type="http://schemas.openxmlformats.org/officeDocument/2006/relationships/tags" Target="../tags/tag9.xml"/><Relationship Id="rId12" Type="http://schemas.openxmlformats.org/officeDocument/2006/relationships/oleObject" Target="../embeddings/oleObject8.bin"/><Relationship Id="rId13" Type="http://schemas.openxmlformats.org/officeDocument/2006/relationships/image" Target="../media/image1.emf"/><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theme" Target="../theme/theme9.xml"/><Relationship Id="rId10" Type="http://schemas.openxmlformats.org/officeDocument/2006/relationships/vmlDrawing" Target="../drawings/vmlDrawing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23038091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4"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29"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00"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39"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36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08"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54"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78"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9.bin"/><Relationship Id="rId5" Type="http://schemas.openxmlformats.org/officeDocument/2006/relationships/image" Target="../media/image18.emf"/><Relationship Id="rId1" Type="http://schemas.openxmlformats.org/officeDocument/2006/relationships/vmlDrawing" Target="../drawings/vmlDrawing9.vml"/><Relationship Id="rId2"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1Rs9k_rrTdcq37EwuAXoyahMkR4dIskegcUbBMqkf5U/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3.xml"/><Relationship Id="rId2" Type="http://schemas.openxmlformats.org/officeDocument/2006/relationships/image" Target="../media/image2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JobView</a:t>
            </a:r>
            <a:r>
              <a:rPr lang="en-US" dirty="0" smtClean="0"/>
              <a:t/>
            </a:r>
            <a:br>
              <a:rPr lang="en-US" dirty="0" smtClean="0"/>
            </a:br>
            <a:r>
              <a:rPr lang="en-US" sz="3200" b="0" dirty="0" smtClean="0"/>
              <a:t>Visualizing ADP’s Employment Report</a:t>
            </a:r>
            <a:endParaRPr lang="en-US" b="0" dirty="0"/>
          </a:p>
        </p:txBody>
      </p:sp>
      <p:sp>
        <p:nvSpPr>
          <p:cNvPr id="3" name="Text Placeholder 2"/>
          <p:cNvSpPr>
            <a:spLocks noGrp="1"/>
          </p:cNvSpPr>
          <p:nvPr>
            <p:ph type="body" sz="quarter" idx="13"/>
          </p:nvPr>
        </p:nvSpPr>
        <p:spPr/>
        <p:txBody>
          <a:bodyPr/>
          <a:lstStyle/>
          <a:p>
            <a:r>
              <a:rPr lang="en-US" dirty="0" smtClean="0"/>
              <a:t>July XX, 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0917939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Interest in </a:t>
            </a:r>
            <a:r>
              <a:rPr lang="en-US" b="1" dirty="0" err="1" smtClean="0"/>
              <a:t>BitCoin</a:t>
            </a:r>
            <a:r>
              <a:rPr lang="en-US" b="1" dirty="0" smtClean="0"/>
              <a:t> and </a:t>
            </a:r>
            <a:r>
              <a:rPr lang="en-US" b="1" dirty="0" err="1" smtClean="0"/>
              <a:t>Blockchain</a:t>
            </a:r>
            <a:r>
              <a:rPr lang="en-US" b="1" dirty="0" smtClean="0"/>
              <a:t> has grown rapidly</a:t>
            </a:r>
            <a:br>
              <a:rPr lang="en-US" b="1" dirty="0" smtClean="0"/>
            </a:br>
            <a:r>
              <a:rPr lang="en-US" sz="1800" dirty="0" err="1" smtClean="0"/>
              <a:t>Blockchain</a:t>
            </a:r>
            <a:r>
              <a:rPr lang="en-US" sz="1800" dirty="0" smtClean="0"/>
              <a:t> is underlying data structure for Bitcoin</a:t>
            </a:r>
            <a:endParaRPr lang="en-US" dirty="0"/>
          </a:p>
        </p:txBody>
      </p:sp>
      <p:sp>
        <p:nvSpPr>
          <p:cNvPr id="8" name="ColumnHeader"/>
          <p:cNvSpPr>
            <a:spLocks noChangeArrowheads="1"/>
          </p:cNvSpPr>
          <p:nvPr/>
        </p:nvSpPr>
        <p:spPr bwMode="gray">
          <a:xfrm>
            <a:off x="4953000" y="13524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Significant Increase in interest in 2015</a:t>
            </a:r>
            <a:endParaRPr lang="en-US" sz="1400" b="1" dirty="0">
              <a:solidFill>
                <a:srgbClr val="000000"/>
              </a:solidFill>
            </a:endParaRPr>
          </a:p>
        </p:txBody>
      </p:sp>
      <p:cxnSp>
        <p:nvCxnSpPr>
          <p:cNvPr id="9" name="Straight Connector 8"/>
          <p:cNvCxnSpPr/>
          <p:nvPr/>
        </p:nvCxnSpPr>
        <p:spPr>
          <a:xfrm>
            <a:off x="4953000" y="1711394"/>
            <a:ext cx="3962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ColumnHeader"/>
          <p:cNvSpPr>
            <a:spLocks noChangeArrowheads="1"/>
          </p:cNvSpPr>
          <p:nvPr/>
        </p:nvSpPr>
        <p:spPr bwMode="gray">
          <a:xfrm>
            <a:off x="647700" y="1137047"/>
            <a:ext cx="35052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err="1" smtClean="0">
                <a:solidFill>
                  <a:srgbClr val="000000"/>
                </a:solidFill>
              </a:rPr>
              <a:t>Blockchain</a:t>
            </a:r>
            <a:r>
              <a:rPr lang="en-US" sz="1400" b="1" dirty="0" smtClean="0">
                <a:solidFill>
                  <a:srgbClr val="000000"/>
                </a:solidFill>
              </a:rPr>
              <a:t> is all the </a:t>
            </a:r>
          </a:p>
          <a:p>
            <a:pPr algn="ctr" defTabSz="457200" fontAlgn="base">
              <a:spcBef>
                <a:spcPct val="0"/>
              </a:spcBef>
              <a:spcAft>
                <a:spcPct val="0"/>
              </a:spcAft>
            </a:pPr>
            <a:r>
              <a:rPr lang="en-US" sz="1400" b="1" dirty="0" smtClean="0">
                <a:solidFill>
                  <a:srgbClr val="000000"/>
                </a:solidFill>
              </a:rPr>
              <a:t>rage in the business press </a:t>
            </a:r>
            <a:endParaRPr lang="en-US" sz="1400" b="1" dirty="0">
              <a:solidFill>
                <a:srgbClr val="000000"/>
              </a:solidFill>
            </a:endParaRPr>
          </a:p>
        </p:txBody>
      </p:sp>
      <p:cxnSp>
        <p:nvCxnSpPr>
          <p:cNvPr id="11" name="Straight Connector 10"/>
          <p:cNvCxnSpPr/>
          <p:nvPr/>
        </p:nvCxnSpPr>
        <p:spPr>
          <a:xfrm>
            <a:off x="457200" y="1711394"/>
            <a:ext cx="3886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Oval 14"/>
          <p:cNvSpPr>
            <a:spLocks noChangeAspect="1"/>
          </p:cNvSpPr>
          <p:nvPr/>
        </p:nvSpPr>
        <p:spPr>
          <a:xfrm>
            <a:off x="5010912" y="2039112"/>
            <a:ext cx="246888" cy="246888"/>
          </a:xfrm>
          <a:prstGeom prst="ellipse">
            <a:avLst/>
          </a:prstGeom>
          <a:solidFill>
            <a:schemeClr val="accent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r>
              <a:rPr lang="en-US" sz="1100" b="1" dirty="0" smtClean="0">
                <a:solidFill>
                  <a:prstClr val="white"/>
                </a:solidFill>
              </a:rPr>
              <a:t>1</a:t>
            </a:r>
            <a:endParaRPr lang="en-US" sz="1100" b="1" dirty="0">
              <a:solidFill>
                <a:prstClr val="white"/>
              </a:solidFill>
            </a:endParaRPr>
          </a:p>
        </p:txBody>
      </p:sp>
    </p:spTree>
    <p:extLst>
      <p:ext uri="{BB962C8B-B14F-4D97-AF65-F5344CB8AC3E}">
        <p14:creationId xmlns:p14="http://schemas.microsoft.com/office/powerpoint/2010/main" val="2306535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Mid-term Presentations (week 9 – 7/7/16)</a:t>
            </a:r>
            <a:endParaRPr lang="en-US" b="1" dirty="0"/>
          </a:p>
        </p:txBody>
      </p:sp>
      <p:sp>
        <p:nvSpPr>
          <p:cNvPr id="3" name="Text Placeholder 2"/>
          <p:cNvSpPr>
            <a:spLocks noGrp="1"/>
          </p:cNvSpPr>
          <p:nvPr>
            <p:ph type="body" sz="quarter" idx="15"/>
          </p:nvPr>
        </p:nvSpPr>
        <p:spPr>
          <a:xfrm>
            <a:off x="304800" y="838200"/>
            <a:ext cx="8552499" cy="5257800"/>
          </a:xfrm>
        </p:spPr>
        <p:txBody>
          <a:bodyPr/>
          <a:lstStyle/>
          <a:p>
            <a:pPr marL="0" indent="0">
              <a:buNone/>
            </a:pPr>
            <a:endParaRPr lang="en-US" sz="1200" dirty="0"/>
          </a:p>
          <a:p>
            <a:r>
              <a:rPr lang="en-US" sz="1200" b="0" dirty="0"/>
              <a:t>You will give a 15-minute presentation showing your prototype thus far during the week nine live session. At this point, you should have some form of prototype that can demonstrate the interactions. You might do this with Keynote or PowerPoint, for example. You may use a static drawing program if you can explain the interaction thoroughly. You can show your work in code if you like, but it's not required at this stage. You should show several iterations of designs that your group has considered and explain why you made the choices you made to get the current design. You should also explain how you plan to test your design. The use of supporting slides is encouraged. All team members must participate in the presentation</a:t>
            </a:r>
            <a:r>
              <a:rPr lang="en-US" sz="1200" b="0" dirty="0" smtClean="0"/>
              <a:t>.</a:t>
            </a:r>
          </a:p>
          <a:p>
            <a:pPr marL="0" indent="0">
              <a:buNone/>
            </a:pPr>
            <a:endParaRPr lang="en-US" sz="1200" dirty="0"/>
          </a:p>
          <a:p>
            <a:r>
              <a:rPr lang="en-US" sz="1200" dirty="0"/>
              <a:t>Points to be sure you cover</a:t>
            </a:r>
            <a:r>
              <a:rPr lang="en-US" sz="1200" dirty="0" smtClean="0"/>
              <a:t>:</a:t>
            </a:r>
          </a:p>
          <a:p>
            <a:pPr lvl="1"/>
            <a:r>
              <a:rPr lang="en-US" sz="1200" dirty="0" smtClean="0"/>
              <a:t>Deck mockup (Amin)</a:t>
            </a:r>
            <a:endParaRPr lang="en-US" sz="1200" dirty="0"/>
          </a:p>
          <a:p>
            <a:pPr lvl="1" fontAlgn="base"/>
            <a:r>
              <a:rPr lang="en-US" sz="1200" dirty="0" smtClean="0"/>
              <a:t>Current ADP state: what is the NER? (Roiana) </a:t>
            </a:r>
            <a:endParaRPr lang="en-US" sz="1200" b="0" dirty="0" smtClean="0"/>
          </a:p>
          <a:p>
            <a:pPr lvl="1" fontAlgn="base"/>
            <a:r>
              <a:rPr lang="en-US" sz="1200" dirty="0" smtClean="0"/>
              <a:t>Target audience </a:t>
            </a:r>
            <a:r>
              <a:rPr lang="en-US" sz="1200" dirty="0"/>
              <a:t>and appropriate audience tasks </a:t>
            </a:r>
            <a:r>
              <a:rPr lang="en-US" sz="1200" dirty="0" smtClean="0"/>
              <a:t>(Amin)</a:t>
            </a:r>
            <a:endParaRPr lang="en-US" sz="1200" dirty="0"/>
          </a:p>
          <a:p>
            <a:pPr lvl="1" fontAlgn="base"/>
            <a:r>
              <a:rPr lang="en-US" sz="1200" dirty="0" smtClean="0"/>
              <a:t>User Discovery research (Roiana and Saad)</a:t>
            </a:r>
          </a:p>
          <a:p>
            <a:pPr lvl="2" fontAlgn="base"/>
            <a:r>
              <a:rPr lang="en-US" sz="1200" dirty="0" smtClean="0"/>
              <a:t>observation of how journalists use NER</a:t>
            </a:r>
          </a:p>
          <a:p>
            <a:pPr lvl="2" fontAlgn="base"/>
            <a:r>
              <a:rPr lang="en-US" sz="1200" dirty="0" smtClean="0"/>
              <a:t>Interviews with financial professionals</a:t>
            </a:r>
          </a:p>
          <a:p>
            <a:pPr lvl="1" fontAlgn="base"/>
            <a:r>
              <a:rPr lang="en-US" sz="1200" dirty="0" smtClean="0"/>
              <a:t>Deeper dive on dataset (what cuts does it have) and </a:t>
            </a:r>
            <a:r>
              <a:rPr lang="en-US" sz="1200" dirty="0"/>
              <a:t>how you are using it </a:t>
            </a:r>
            <a:r>
              <a:rPr lang="en-US" sz="1200" dirty="0" smtClean="0"/>
              <a:t>(Saad)</a:t>
            </a:r>
            <a:endParaRPr lang="en-US" sz="1200" b="0" dirty="0" smtClean="0"/>
          </a:p>
          <a:p>
            <a:pPr lvl="1" fontAlgn="base"/>
            <a:r>
              <a:rPr lang="en-US" sz="1200" b="0" dirty="0" smtClean="0"/>
              <a:t>Iteration </a:t>
            </a:r>
            <a:r>
              <a:rPr lang="en-US" sz="1200" b="0" dirty="0"/>
              <a:t>of your </a:t>
            </a:r>
            <a:r>
              <a:rPr lang="en-US" sz="1200" b="0" dirty="0" smtClean="0"/>
              <a:t>design (Amin and Roiana)</a:t>
            </a:r>
            <a:endParaRPr lang="en-US" sz="1200" b="0" dirty="0"/>
          </a:p>
          <a:p>
            <a:pPr lvl="1" fontAlgn="base"/>
            <a:r>
              <a:rPr lang="en-US" sz="1200" dirty="0"/>
              <a:t>Your complete current mockup </a:t>
            </a:r>
            <a:r>
              <a:rPr lang="en-US" sz="1200" dirty="0" smtClean="0"/>
              <a:t>(Amin and Roiana)</a:t>
            </a:r>
          </a:p>
          <a:p>
            <a:pPr lvl="1" fontAlgn="base"/>
            <a:r>
              <a:rPr lang="en-US" sz="1200" dirty="0" smtClean="0"/>
              <a:t>Testing plan (esp. UAT) (Amin)</a:t>
            </a:r>
            <a:endParaRPr lang="en-US" sz="1200" b="0" dirty="0" smtClean="0"/>
          </a:p>
          <a:p>
            <a:pPr lvl="1" fontAlgn="base"/>
            <a:r>
              <a:rPr lang="en-US" sz="1200" b="0" dirty="0" smtClean="0"/>
              <a:t>email </a:t>
            </a:r>
            <a:r>
              <a:rPr lang="en-US" sz="1200" b="0" dirty="0"/>
              <a:t>address for receiving </a:t>
            </a:r>
            <a:r>
              <a:rPr lang="en-US" sz="1200" b="0" dirty="0" smtClean="0"/>
              <a:t>feedback (Saad)</a:t>
            </a:r>
            <a:endParaRPr lang="en-US" sz="1200" b="0" dirty="0"/>
          </a:p>
          <a:p>
            <a:endParaRPr lang="en-US" sz="1200" b="0" dirty="0" smtClean="0"/>
          </a:p>
          <a:p>
            <a:r>
              <a:rPr lang="en-US" sz="1200" dirty="0" smtClean="0"/>
              <a:t>Feedback </a:t>
            </a:r>
            <a:r>
              <a:rPr lang="en-US" sz="1200" dirty="0"/>
              <a:t>for presentations</a:t>
            </a:r>
            <a:r>
              <a:rPr lang="en-US" sz="1200" b="0" dirty="0"/>
              <a:t>: Each member of a group will be assigned to give feedback to another group (group 1 members each provide their thoughts to group 2, group 2 to group 3, etc.). See the </a:t>
            </a:r>
            <a:r>
              <a:rPr lang="en-US" sz="1200" b="0" u="sng" dirty="0">
                <a:hlinkClick r:id="rId2"/>
              </a:rPr>
              <a:t>midterm presentation peer review google doc</a:t>
            </a:r>
            <a:r>
              <a:rPr lang="en-US" sz="1200" b="0" dirty="0"/>
              <a:t> for a list of questions to consider. Try to make your notes during the presentation itself so that you can send your feedback right away. Your group’s presentation should include an email address to which your peer reviewers can send their feedback.</a:t>
            </a:r>
            <a:endParaRPr lang="en-US" sz="1200" dirty="0"/>
          </a:p>
          <a:p>
            <a:endParaRPr lang="en-US" sz="1200" dirty="0"/>
          </a:p>
        </p:txBody>
      </p:sp>
    </p:spTree>
    <p:extLst>
      <p:ext uri="{BB962C8B-B14F-4D97-AF65-F5344CB8AC3E}">
        <p14:creationId xmlns:p14="http://schemas.microsoft.com/office/powerpoint/2010/main" val="2321573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Comments from Daniel on Proposal</a:t>
            </a:r>
            <a:r>
              <a:rPr lang="en-US" dirty="0" smtClean="0"/>
              <a:t>	</a:t>
            </a:r>
            <a:endParaRPr lang="en-US" dirty="0"/>
          </a:p>
        </p:txBody>
      </p:sp>
      <p:sp>
        <p:nvSpPr>
          <p:cNvPr id="3" name="Text Placeholder 2"/>
          <p:cNvSpPr>
            <a:spLocks noGrp="1"/>
          </p:cNvSpPr>
          <p:nvPr>
            <p:ph type="body" sz="quarter" idx="15"/>
          </p:nvPr>
        </p:nvSpPr>
        <p:spPr>
          <a:xfrm>
            <a:off x="362901" y="1115428"/>
            <a:ext cx="7023753" cy="2084972"/>
          </a:xfrm>
        </p:spPr>
        <p:txBody>
          <a:bodyPr/>
          <a:lstStyle/>
          <a:p>
            <a:r>
              <a:rPr lang="en-US" b="0" dirty="0"/>
              <a:t>Amin, Roiana, and Saad,</a:t>
            </a:r>
            <a:r>
              <a:rPr lang="en-US" dirty="0"/>
              <a:t/>
            </a:r>
            <a:br>
              <a:rPr lang="en-US" dirty="0"/>
            </a:br>
            <a:r>
              <a:rPr lang="en-US" dirty="0"/>
              <a:t/>
            </a:r>
            <a:br>
              <a:rPr lang="en-US" dirty="0"/>
            </a:br>
            <a:r>
              <a:rPr lang="en-US" b="0" dirty="0"/>
              <a:t>The project concept sounds good overall. Ensure that the vis goals reflect the needs of the key stakeholders mentioned (e.g., small businesses, policy makers, economists) and that the chart design is not just refining existing charts (although these are good to know about for reference). Consider talking to a few potential users early on to see if the current goals align with their interests in the data.  </a:t>
            </a:r>
            <a:r>
              <a:rPr lang="en-US" dirty="0"/>
              <a:t/>
            </a:r>
            <a:br>
              <a:rPr lang="en-US" dirty="0"/>
            </a:br>
            <a:r>
              <a:rPr lang="en-US" dirty="0"/>
              <a:t/>
            </a:r>
            <a:br>
              <a:rPr lang="en-US" dirty="0"/>
            </a:br>
            <a:r>
              <a:rPr lang="en-US" b="0" dirty="0"/>
              <a:t>Also, as a note, be aware of trade offs in representing data at the state level by a geo vis of the US as this can perceptually favor states with a larger area. </a:t>
            </a:r>
            <a:endParaRPr lang="en-US" dirty="0"/>
          </a:p>
          <a:p>
            <a:r>
              <a:rPr lang="en-US" dirty="0"/>
              <a:t/>
            </a:r>
            <a:br>
              <a:rPr lang="en-US" dirty="0"/>
            </a:br>
            <a:endParaRPr lang="en-US" dirty="0"/>
          </a:p>
          <a:p>
            <a:r>
              <a:rPr lang="en-US" b="0" dirty="0"/>
              <a:t>Let me know if you have any questions. I’m always happy to look at mock ups and to provide feedback and guidance along the way.</a:t>
            </a:r>
            <a:endParaRPr lang="en-US" dirty="0"/>
          </a:p>
          <a:p>
            <a:endParaRPr lang="en-US" dirty="0"/>
          </a:p>
        </p:txBody>
      </p:sp>
    </p:spTree>
    <p:extLst>
      <p:ext uri="{BB962C8B-B14F-4D97-AF65-F5344CB8AC3E}">
        <p14:creationId xmlns:p14="http://schemas.microsoft.com/office/powerpoint/2010/main" val="1769550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5"/>
          </p:nvPr>
        </p:nvSpPr>
        <p:spPr>
          <a:xfrm>
            <a:off x="148605" y="1470623"/>
            <a:ext cx="8252446" cy="2084972"/>
          </a:xfrm>
        </p:spPr>
        <p:txBody>
          <a:bodyPr/>
          <a:lstStyle/>
          <a:p>
            <a:r>
              <a:rPr lang="en-US" sz="1200" b="0" dirty="0"/>
              <a:t>Assignment 6: Usability Testing (graded)</a:t>
            </a:r>
            <a:endParaRPr lang="en-US" sz="1200" dirty="0"/>
          </a:p>
          <a:p>
            <a:r>
              <a:rPr lang="en-US" sz="1200" b="0" dirty="0"/>
              <a:t/>
            </a:r>
            <a:br>
              <a:rPr lang="en-US" sz="1200" b="0" dirty="0"/>
            </a:br>
            <a:r>
              <a:rPr lang="en-US" sz="1200" b="0" dirty="0"/>
              <a:t>In this assignment, you will conduct a usability test with the current prototype of your final project. You may use a paper prototype if necessary, but it’s best to use a live, interactive one. Although this is an individual assignment, you should work with other members of your group to develop the set of test tasks and questions. When your testing is complete, you will turn in a prioritized list of your own findings for this assignment. Your group will then create a master prioritized list for the project itself, to be discussed during your final project presentation. You should review the usability testing materials from Week 4 before doing this assignment.</a:t>
            </a:r>
            <a:endParaRPr lang="en-US" sz="1200" dirty="0"/>
          </a:p>
          <a:p>
            <a:r>
              <a:rPr lang="en-US" sz="1200" b="0" dirty="0"/>
              <a:t/>
            </a:r>
            <a:br>
              <a:rPr lang="en-US" sz="1200" b="0" dirty="0"/>
            </a:br>
            <a:r>
              <a:rPr lang="en-US" sz="1200" b="0" dirty="0"/>
              <a:t>Working with the rest of your team, develop a set of test tasks with good coverage of the content and interactions in your prototype. Make sure your task instructions are specific. Include a few debriefing questions at the end as well.</a:t>
            </a:r>
            <a:endParaRPr lang="en-US" sz="1200" dirty="0"/>
          </a:p>
          <a:p>
            <a:r>
              <a:rPr lang="en-US" sz="1200" b="0" dirty="0"/>
              <a:t/>
            </a:r>
            <a:br>
              <a:rPr lang="en-US" sz="1200" b="0" dirty="0"/>
            </a:br>
            <a:r>
              <a:rPr lang="en-US" sz="1200" b="0" dirty="0"/>
              <a:t>Arrange to meet with a test subject either in real life or virtually. (If using a paper prototype, this must be in real life.) Make an audio or audio/video recording of the session. Remember to focus on observing rather than interviewing. You want to see what the user can do without your help, not ask them how they would design the visualization. Limit yourself to making brief, if any, notes during the testing session. Make more complete notes after reviewing the recording (best to do within 24 hours of the test). Your notes should reflect what you observed about the user’s behavior with the prototype. Where did they make errors? Where did they go off track? What do you believe caused them to do so? From your notes, make a </a:t>
            </a:r>
            <a:r>
              <a:rPr lang="en-US" sz="1200" dirty="0"/>
              <a:t>prioritized</a:t>
            </a:r>
            <a:r>
              <a:rPr lang="en-US" sz="1200" b="0" dirty="0"/>
              <a:t> list of issues to be addressed, along with suggested solutions. Use </a:t>
            </a:r>
            <a:r>
              <a:rPr lang="en-US" sz="1200" b="0" dirty="0" err="1"/>
              <a:t>MoSCoW</a:t>
            </a:r>
            <a:r>
              <a:rPr lang="en-US" sz="1200" b="0" dirty="0"/>
              <a:t> prioritization.</a:t>
            </a:r>
            <a:endParaRPr lang="en-US" sz="1200" dirty="0"/>
          </a:p>
          <a:p>
            <a:r>
              <a:rPr lang="en-US" sz="1200" b="0" dirty="0"/>
              <a:t/>
            </a:r>
            <a:br>
              <a:rPr lang="en-US" sz="1200" b="0" dirty="0"/>
            </a:br>
            <a:r>
              <a:rPr lang="en-US" sz="1200" b="0" dirty="0"/>
              <a:t>Turn in a list of your group’s test tasks and questions, your notes on the test, and your prioritized list of issues and changes. We will be looking for appropriateness of test tasks and debriefing questions, thoroughness, attention to what the user does, accurate prioritization, and strong correlation between observations and suggestions for improvement.</a:t>
            </a:r>
            <a:endParaRPr lang="en-US" sz="1200" dirty="0"/>
          </a:p>
          <a:p>
            <a:r>
              <a:rPr lang="en-US" sz="1200" dirty="0"/>
              <a:t>Assignment due date:</a:t>
            </a:r>
            <a:r>
              <a:rPr lang="en-US" sz="1200" b="0" dirty="0"/>
              <a:t> 12 noon PST, day of week 13 live session</a:t>
            </a:r>
            <a:r>
              <a:rPr lang="en-US" sz="1200" dirty="0"/>
              <a:t> </a:t>
            </a:r>
          </a:p>
        </p:txBody>
      </p:sp>
      <p:sp>
        <p:nvSpPr>
          <p:cNvPr id="4" name="Text Placeholder 2"/>
          <p:cNvSpPr txBox="1">
            <a:spLocks/>
          </p:cNvSpPr>
          <p:nvPr/>
        </p:nvSpPr>
        <p:spPr>
          <a:xfrm>
            <a:off x="304800" y="2057400"/>
            <a:ext cx="7023753" cy="2084972"/>
          </a:xfrm>
          <a:prstGeom prst="rect">
            <a:avLst/>
          </a:prstGeom>
        </p:spPr>
        <p:txBody>
          <a:bodyPr/>
          <a:lstStyle>
            <a:lvl1pPr marL="285750" indent="-285750" algn="l" defTabSz="914400" rtl="0" eaLnBrk="1" latinLnBrk="0" hangingPunct="1">
              <a:spcBef>
                <a:spcPct val="20000"/>
              </a:spcBef>
              <a:buClr>
                <a:schemeClr val="accent1"/>
              </a:buClr>
              <a:buFont typeface="Wingdings" panose="05000000000000000000" pitchFamily="2" charset="2"/>
              <a:buChar char="§"/>
              <a:defRPr sz="1600" b="1" kern="1200">
                <a:solidFill>
                  <a:srgbClr val="000000"/>
                </a:solidFill>
                <a:latin typeface="+mn-lt"/>
                <a:ea typeface="+mn-ea"/>
                <a:cs typeface="+mn-cs"/>
              </a:defRPr>
            </a:lvl1pPr>
            <a:lvl2pPr marL="511175" indent="-174625" algn="l" defTabSz="914400" rtl="0" eaLnBrk="1" latinLnBrk="0" hangingPunct="1">
              <a:spcBef>
                <a:spcPct val="20000"/>
              </a:spcBef>
              <a:buClr>
                <a:schemeClr val="accent1"/>
              </a:buClr>
              <a:buFont typeface="Arial" pitchFamily="34" charset="0"/>
              <a:buChar char="–"/>
              <a:defRPr sz="1600" kern="1200">
                <a:solidFill>
                  <a:srgbClr val="000000"/>
                </a:solidFill>
                <a:latin typeface="+mn-lt"/>
                <a:ea typeface="+mn-ea"/>
                <a:cs typeface="+mn-cs"/>
              </a:defRPr>
            </a:lvl2pPr>
            <a:lvl3pPr marL="806450" indent="-228600" algn="l" defTabSz="914400" rtl="0" eaLnBrk="1" latinLnBrk="0" hangingPunct="1">
              <a:spcBef>
                <a:spcPct val="20000"/>
              </a:spcBef>
              <a:buClr>
                <a:schemeClr val="accent1"/>
              </a:buClr>
              <a:buFont typeface="Courier New" panose="02070309020205020404" pitchFamily="49" charset="0"/>
              <a:buChar char="o"/>
              <a:defRPr sz="1600" kern="1200">
                <a:solidFill>
                  <a:srgbClr val="000000"/>
                </a:solidFill>
                <a:latin typeface="+mn-lt"/>
                <a:ea typeface="+mn-ea"/>
                <a:cs typeface="+mn-cs"/>
              </a:defRPr>
            </a:lvl3pPr>
            <a:lvl4pPr marL="1371600" indent="0" algn="l" defTabSz="914400" rtl="0" eaLnBrk="1" latinLnBrk="0" hangingPunct="1">
              <a:spcBef>
                <a:spcPct val="20000"/>
              </a:spcBef>
              <a:buClr>
                <a:schemeClr val="accent3"/>
              </a:buClr>
              <a:buFont typeface="Arial" pitchFamily="34" charset="0"/>
              <a:buNone/>
              <a:defRPr sz="1600" kern="1200">
                <a:solidFill>
                  <a:srgbClr val="000000"/>
                </a:solidFill>
                <a:latin typeface="+mn-lt"/>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6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695866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608616127"/>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Category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Stakeholder</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Tree>
    <p:extLst>
      <p:ext uri="{BB962C8B-B14F-4D97-AF65-F5344CB8AC3E}">
        <p14:creationId xmlns:p14="http://schemas.microsoft.com/office/powerpoint/2010/main" val="3258105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Journalist Research</a:t>
            </a:r>
            <a:endParaRPr lang="en-US" dirty="0"/>
          </a:p>
        </p:txBody>
      </p:sp>
      <p:pic>
        <p:nvPicPr>
          <p:cNvPr id="4" name="Picture 3"/>
          <p:cNvPicPr>
            <a:picLocks noChangeAspect="1"/>
          </p:cNvPicPr>
          <p:nvPr/>
        </p:nvPicPr>
        <p:blipFill>
          <a:blip r:embed="rId2"/>
          <a:stretch>
            <a:fillRect/>
          </a:stretch>
        </p:blipFill>
        <p:spPr>
          <a:xfrm>
            <a:off x="336013" y="3505200"/>
            <a:ext cx="4003644" cy="3230926"/>
          </a:xfrm>
          <a:prstGeom prst="rect">
            <a:avLst/>
          </a:prstGeom>
        </p:spPr>
      </p:pic>
      <p:pic>
        <p:nvPicPr>
          <p:cNvPr id="5" name="Picture 4"/>
          <p:cNvPicPr>
            <a:picLocks noChangeAspect="1"/>
          </p:cNvPicPr>
          <p:nvPr/>
        </p:nvPicPr>
        <p:blipFill>
          <a:blip r:embed="rId3"/>
          <a:stretch>
            <a:fillRect/>
          </a:stretch>
        </p:blipFill>
        <p:spPr>
          <a:xfrm>
            <a:off x="4339657" y="1371600"/>
            <a:ext cx="4571999" cy="2018805"/>
          </a:xfrm>
          <a:prstGeom prst="rect">
            <a:avLst/>
          </a:prstGeom>
        </p:spPr>
      </p:pic>
      <p:pic>
        <p:nvPicPr>
          <p:cNvPr id="6" name="Picture 5"/>
          <p:cNvPicPr>
            <a:picLocks noChangeAspect="1"/>
          </p:cNvPicPr>
          <p:nvPr/>
        </p:nvPicPr>
        <p:blipFill>
          <a:blip r:embed="rId4"/>
          <a:stretch>
            <a:fillRect/>
          </a:stretch>
        </p:blipFill>
        <p:spPr>
          <a:xfrm>
            <a:off x="4339657" y="3505200"/>
            <a:ext cx="4571999" cy="2748987"/>
          </a:xfrm>
          <a:prstGeom prst="rect">
            <a:avLst/>
          </a:prstGeom>
        </p:spPr>
      </p:pic>
    </p:spTree>
    <p:extLst>
      <p:ext uri="{BB962C8B-B14F-4D97-AF65-F5344CB8AC3E}">
        <p14:creationId xmlns:p14="http://schemas.microsoft.com/office/powerpoint/2010/main" val="212646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2" y="274996"/>
            <a:ext cx="8655587" cy="761278"/>
          </a:xfrm>
        </p:spPr>
        <p:txBody>
          <a:bodyPr/>
          <a:lstStyle/>
          <a:p>
            <a:r>
              <a:rPr lang="en-US" b="1" dirty="0" smtClean="0"/>
              <a:t>Using a map makes it difficult to view changes over time</a:t>
            </a:r>
            <a:br>
              <a:rPr lang="en-US" b="1" dirty="0" smtClean="0"/>
            </a:br>
            <a:endParaRPr lang="en-US" b="1"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7764463" cy="541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1368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Time series may make more sense</a:t>
            </a:r>
            <a:br>
              <a:rPr lang="en-US" b="1" dirty="0" smtClean="0"/>
            </a:br>
            <a:r>
              <a:rPr lang="en-US" sz="2000" dirty="0" smtClean="0"/>
              <a:t>Two levels: primary dimension and then filters</a:t>
            </a:r>
            <a:endParaRPr lang="en-US" sz="2000"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77804"/>
            <a:ext cx="7240011" cy="4122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862" y="1295400"/>
            <a:ext cx="1354138" cy="276999"/>
          </a:xfrm>
          <a:prstGeom prst="rect">
            <a:avLst/>
          </a:prstGeom>
          <a:noFill/>
        </p:spPr>
        <p:txBody>
          <a:bodyPr wrap="square" rtlCol="0">
            <a:spAutoFit/>
          </a:bodyPr>
          <a:lstStyle/>
          <a:p>
            <a:r>
              <a:rPr lang="en-US" sz="1200" b="1" dirty="0" smtClean="0"/>
              <a:t>By Sector</a:t>
            </a:r>
            <a:endParaRPr lang="en-US" sz="1200" b="1" dirty="0"/>
          </a:p>
        </p:txBody>
      </p:sp>
      <p:sp>
        <p:nvSpPr>
          <p:cNvPr id="7" name="TextBox 6"/>
          <p:cNvSpPr txBox="1"/>
          <p:nvPr/>
        </p:nvSpPr>
        <p:spPr>
          <a:xfrm>
            <a:off x="3141662" y="1295400"/>
            <a:ext cx="1354138" cy="276999"/>
          </a:xfrm>
          <a:prstGeom prst="rect">
            <a:avLst/>
          </a:prstGeom>
          <a:noFill/>
        </p:spPr>
        <p:txBody>
          <a:bodyPr wrap="square" rtlCol="0">
            <a:spAutoFit/>
          </a:bodyPr>
          <a:lstStyle/>
          <a:p>
            <a:r>
              <a:rPr lang="en-US" sz="1200" b="1" dirty="0" smtClean="0"/>
              <a:t>By Industry</a:t>
            </a:r>
            <a:endParaRPr lang="en-US" sz="1200" b="1" dirty="0"/>
          </a:p>
        </p:txBody>
      </p:sp>
      <p:sp>
        <p:nvSpPr>
          <p:cNvPr id="8" name="TextBox 7"/>
          <p:cNvSpPr txBox="1"/>
          <p:nvPr/>
        </p:nvSpPr>
        <p:spPr>
          <a:xfrm>
            <a:off x="5580062" y="1295400"/>
            <a:ext cx="1354138" cy="276999"/>
          </a:xfrm>
          <a:prstGeom prst="rect">
            <a:avLst/>
          </a:prstGeom>
          <a:noFill/>
        </p:spPr>
        <p:txBody>
          <a:bodyPr wrap="square" rtlCol="0">
            <a:spAutoFit/>
          </a:bodyPr>
          <a:lstStyle/>
          <a:p>
            <a:r>
              <a:rPr lang="en-US" sz="1200" b="1" dirty="0" smtClean="0"/>
              <a:t>By Region</a:t>
            </a:r>
            <a:endParaRPr lang="en-US" sz="1200" b="1" dirty="0"/>
          </a:p>
        </p:txBody>
      </p:sp>
      <p:pic>
        <p:nvPicPr>
          <p:cNvPr id="32773" name="Picture 5" descr="https://upload.wikimedia.org/wikipedia/commons/d/d1/Drop-down_list_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0"/>
            <a:ext cx="1285875" cy="857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477342" y="1295400"/>
            <a:ext cx="1354138" cy="276999"/>
          </a:xfrm>
          <a:prstGeom prst="rect">
            <a:avLst/>
          </a:prstGeom>
          <a:noFill/>
        </p:spPr>
        <p:txBody>
          <a:bodyPr wrap="square" rtlCol="0">
            <a:spAutoFit/>
          </a:bodyPr>
          <a:lstStyle/>
          <a:p>
            <a:r>
              <a:rPr lang="en-US" sz="1200" b="1" dirty="0" smtClean="0"/>
              <a:t>By State</a:t>
            </a:r>
            <a:endParaRPr lang="en-US" sz="1200" b="1" dirty="0"/>
          </a:p>
        </p:txBody>
      </p:sp>
      <p:sp>
        <p:nvSpPr>
          <p:cNvPr id="5" name="Rectangle 4"/>
          <p:cNvSpPr/>
          <p:nvPr/>
        </p:nvSpPr>
        <p:spPr>
          <a:xfrm>
            <a:off x="6553200" y="0"/>
            <a:ext cx="2590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Tree>
    <p:extLst>
      <p:ext uri="{BB962C8B-B14F-4D97-AF65-F5344CB8AC3E}">
        <p14:creationId xmlns:p14="http://schemas.microsoft.com/office/powerpoint/2010/main" val="31318779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43200"/>
            <a:ext cx="914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APPENDIX</a:t>
            </a:r>
            <a:endParaRPr lang="en-US" sz="2400" b="1" dirty="0"/>
          </a:p>
        </p:txBody>
      </p:sp>
    </p:spTree>
    <p:extLst>
      <p:ext uri="{BB962C8B-B14F-4D97-AF65-F5344CB8AC3E}">
        <p14:creationId xmlns:p14="http://schemas.microsoft.com/office/powerpoint/2010/main" val="13879538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12415</TotalTime>
  <Words>647</Words>
  <Application>Microsoft Macintosh PowerPoint</Application>
  <PresentationFormat>On-screen Show (4:3)</PresentationFormat>
  <Paragraphs>87</Paragraphs>
  <Slides>10</Slides>
  <Notes>0</Notes>
  <HiddenSlides>0</HiddenSlides>
  <MMClips>0</MMClips>
  <ScaleCrop>false</ScaleCrop>
  <HeadingPairs>
    <vt:vector size="8" baseType="variant">
      <vt:variant>
        <vt:lpstr>Fonts Used</vt:lpstr>
      </vt:variant>
      <vt:variant>
        <vt:i4>4</vt:i4>
      </vt:variant>
      <vt:variant>
        <vt:lpstr>Theme</vt:lpstr>
      </vt:variant>
      <vt:variant>
        <vt:i4>9</vt:i4>
      </vt:variant>
      <vt:variant>
        <vt:lpstr>Embedded OLE Servers</vt:lpstr>
      </vt:variant>
      <vt:variant>
        <vt:i4>1</vt:i4>
      </vt:variant>
      <vt:variant>
        <vt:lpstr>Slide Titles</vt:lpstr>
      </vt:variant>
      <vt:variant>
        <vt:i4>10</vt:i4>
      </vt:variant>
    </vt:vector>
  </HeadingPairs>
  <TitlesOfParts>
    <vt:vector size="24" baseType="lpstr">
      <vt:lpstr>Calibri</vt:lpstr>
      <vt:lpstr>Courier New</vt:lpstr>
      <vt:lpstr>Wingdings</vt:lpstr>
      <vt:lpstr>Arial</vt:lpstr>
      <vt:lpstr>130_Blank</vt:lpstr>
      <vt:lpstr>151007 - ADP_PPT+Presentation+4x3</vt:lpstr>
      <vt:lpstr>1_Blank</vt:lpstr>
      <vt:lpstr>26_Blank</vt:lpstr>
      <vt:lpstr>131_Blank</vt:lpstr>
      <vt:lpstr>Blue Color Palette</vt:lpstr>
      <vt:lpstr>132_Blank</vt:lpstr>
      <vt:lpstr>133_Blank</vt:lpstr>
      <vt:lpstr>134_Blank</vt:lpstr>
      <vt:lpstr>think-cell Slide</vt:lpstr>
      <vt:lpstr>JobView Visualizing ADP’s Employment Report</vt:lpstr>
      <vt:lpstr>Mid-term Presentations (week 9 – 7/7/16)</vt:lpstr>
      <vt:lpstr>Comments from Daniel on Proposal </vt:lpstr>
      <vt:lpstr>PowerPoint Presentation</vt:lpstr>
      <vt:lpstr>Business journalists and financial professionals are our target audience</vt:lpstr>
      <vt:lpstr>Journalist Research</vt:lpstr>
      <vt:lpstr>Using a map makes it difficult to view changes over time </vt:lpstr>
      <vt:lpstr>Time series may make more sense Two levels: primary dimension and then filters</vt:lpstr>
      <vt:lpstr>PowerPoint Presentation</vt:lpstr>
      <vt:lpstr>Interest in BitCoin and Blockchain has grown rapidly Blockchain is underlying data structure for Bitcoin</vt:lpstr>
    </vt:vector>
  </TitlesOfParts>
  <Company>Automatic Data Processing,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Saad Padela</cp:lastModifiedBy>
  <cp:revision>135</cp:revision>
  <cp:lastPrinted>2016-03-28T14:00:06Z</cp:lastPrinted>
  <dcterms:created xsi:type="dcterms:W3CDTF">2016-03-23T12:38:49Z</dcterms:created>
  <dcterms:modified xsi:type="dcterms:W3CDTF">2016-07-06T17:48:52Z</dcterms:modified>
</cp:coreProperties>
</file>